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embeddings/oleObject3.bin" ContentType="application/vnd.openxmlformats-officedocument.oleObject"/>
  <Default Extension="emf" ContentType="image/x-emf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embeddings/oleObject2.bin" ContentType="application/vnd.openxmlformats-officedocument.oleObject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removePersonalInfoOnSave="1" strictFirstAndLastChars="0" saveSubsetFonts="1">
  <p:sldMasterIdLst>
    <p:sldMasterId id="2147483882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316" r:id="rId4"/>
    <p:sldId id="288" r:id="rId5"/>
    <p:sldId id="321" r:id="rId6"/>
  </p:sldIdLst>
  <p:sldSz cx="9902825" cy="6858000"/>
  <p:notesSz cx="6858000" cy="973455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pos="1895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EECEB"/>
    <a:srgbClr val="0B76B1"/>
    <a:srgbClr val="81CDF7"/>
    <a:srgbClr val="FFEBAB"/>
    <a:srgbClr val="A5DCF9"/>
    <a:srgbClr val="C5F1D6"/>
    <a:srgbClr val="D0ECFC"/>
    <a:srgbClr val="27AEF1"/>
    <a:srgbClr val="64C4F5"/>
    <a:srgbClr val="FFF1C5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20063" autoAdjust="0"/>
    <p:restoredTop sz="99860" autoAdjust="0"/>
  </p:normalViewPr>
  <p:slideViewPr>
    <p:cSldViewPr snapToObjects="1">
      <p:cViewPr varScale="1">
        <p:scale>
          <a:sx n="123" d="100"/>
          <a:sy n="123" d="100"/>
        </p:scale>
        <p:origin x="-824" y="-104"/>
      </p:cViewPr>
      <p:guideLst>
        <p:guide orient="horz" pos="2160"/>
        <p:guide orient="horz" pos="935"/>
        <p:guide pos="3119"/>
        <p:guide pos="1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364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7525" y="9272588"/>
            <a:ext cx="769938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228" tIns="45934" rIns="90228" bIns="45934">
            <a:spAutoFit/>
          </a:bodyPr>
          <a:lstStyle/>
          <a:p>
            <a:pPr algn="ctr" defTabSz="896823" eaLnBrk="0" hangingPunct="0">
              <a:lnSpc>
                <a:spcPct val="90000"/>
              </a:lnSpc>
              <a:defRPr/>
            </a:pPr>
            <a:r>
              <a:rPr lang="en-US" sz="1200" b="0" dirty="0"/>
              <a:t>Page </a:t>
            </a:r>
            <a:fld id="{3920EFFB-77AA-480E-A5E0-AA6154ADBCD5}" type="slidenum">
              <a:rPr lang="en-US" sz="1200" b="0"/>
              <a:pPr algn="ctr" defTabSz="89682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17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7525" y="9272588"/>
            <a:ext cx="769938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228" tIns="45934" rIns="90228" bIns="45934">
            <a:spAutoFit/>
          </a:bodyPr>
          <a:lstStyle/>
          <a:p>
            <a:pPr algn="ctr" defTabSz="896823" eaLnBrk="0" hangingPunct="0">
              <a:lnSpc>
                <a:spcPct val="90000"/>
              </a:lnSpc>
              <a:defRPr/>
            </a:pPr>
            <a:r>
              <a:rPr lang="en-US" sz="1200" b="0" dirty="0"/>
              <a:t>Page </a:t>
            </a:r>
            <a:fld id="{68A2EF17-789C-4435-A35A-F9D00368E930}" type="slidenum">
              <a:rPr lang="en-US" sz="1200" b="0"/>
              <a:pPr algn="ctr" defTabSz="89682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dirty="0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5338" y="728663"/>
            <a:ext cx="5276850" cy="3656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4388"/>
            <a:ext cx="5029200" cy="438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511" tIns="45934" rIns="93511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458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730250"/>
            <a:ext cx="5276850" cy="36544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5" y="4624389"/>
            <a:ext cx="5032375" cy="43799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1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oc id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247189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824" tIns="45412" rIns="90824" bIns="45412"/>
          <a:lstStyle/>
          <a:p>
            <a:r>
              <a:rPr lang="en-US">
                <a:solidFill>
                  <a:prstClr val="black"/>
                </a:solidFill>
              </a:rPr>
              <a:t>McK Templates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4" y="9247189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824" tIns="45412" rIns="90824" bIns="45412"/>
          <a:lstStyle/>
          <a:p>
            <a:fld id="{8EA516D2-6492-4911-BCFF-C4ADB7D5671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98738" y="1252538"/>
            <a:ext cx="12009438" cy="8316912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55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81038" y="264337"/>
            <a:ext cx="8950894" cy="413959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774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-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81038" y="264337"/>
            <a:ext cx="8540750" cy="413959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fr-FR" noProof="0" dirty="0"/>
              <a:t>Titre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5607" y="1215709"/>
            <a:ext cx="8588829" cy="492510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7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81038" y="264337"/>
            <a:ext cx="8540750" cy="413959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1038" y="1556792"/>
            <a:ext cx="8540750" cy="4752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indent="0"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0">
              <a:buFont typeface="Arial" panose="020B0604020202020204" pitchFamily="34" charset="0"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92175" indent="-354013"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6325" indent="-355600">
              <a:buFont typeface="Arial" panose="020B0604020202020204" pitchFamily="34" charset="0"/>
              <a:buChar char="•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543550" indent="0">
              <a:buNone/>
              <a:defRPr sz="1400"/>
            </a:lvl6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602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65" hidden="1"/>
          <p:cNvGraphicFramePr>
            <a:graphicFrameLocks/>
          </p:cNvGraphicFramePr>
          <p:nvPr/>
        </p:nvGraphicFramePr>
        <p:xfrm>
          <a:off x="3" y="0"/>
          <a:ext cx="158170" cy="158750"/>
        </p:xfrm>
        <a:graphic>
          <a:graphicData uri="http://schemas.openxmlformats.org/presentationml/2006/ole">
            <p:oleObj spid="_x0000_s2938550" name="think-cell Slide" r:id="rId7" imgW="0" imgH="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50745"/>
            <a:ext cx="8540750" cy="41395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093676"/>
            <a:ext cx="854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35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0">
          <a:solidFill>
            <a:schemeClr val="bg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2pPr>
      <a:lvl3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3pPr>
      <a:lvl4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4pPr>
      <a:lvl5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None/>
        <a:defRPr sz="1400" b="0">
          <a:solidFill>
            <a:schemeClr val="bg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355600" indent="-35560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Char char="•"/>
        <a:tabLst/>
        <a:defRPr sz="1400" b="0">
          <a:solidFill>
            <a:schemeClr val="bg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2pPr>
      <a:lvl3pPr marL="720725" indent="-365125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Font typeface="Arial" panose="020B0604020202020204" pitchFamily="34" charset="0"/>
        <a:buChar char="•"/>
        <a:defRPr sz="1400" b="0">
          <a:solidFill>
            <a:schemeClr val="bg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3pPr>
      <a:lvl4pPr marL="1076325" indent="-35560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Font typeface="Arial" panose="020B0604020202020204" pitchFamily="34" charset="0"/>
        <a:buChar char="•"/>
        <a:tabLst>
          <a:tab pos="1882775" algn="l"/>
        </a:tabLst>
        <a:defRPr sz="1400" b="0">
          <a:solidFill>
            <a:schemeClr val="bg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4pPr>
      <a:lvl5pPr marL="1430338" indent="-354013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Font typeface="Arial" panose="020B0604020202020204" pitchFamily="34" charset="0"/>
        <a:buChar char="•"/>
        <a:defRPr sz="1400" b="0">
          <a:solidFill>
            <a:schemeClr val="bg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5pPr>
      <a:lvl6pPr marL="5829300" indent="-28575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Char char="-"/>
        <a:defRPr sz="1600" b="1">
          <a:solidFill>
            <a:schemeClr val="tx1"/>
          </a:solidFill>
          <a:latin typeface="+mn-lt"/>
          <a:cs typeface="+mn-cs"/>
        </a:defRPr>
      </a:lvl6pPr>
      <a:lvl7pPr marL="6286500" indent="-28575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Char char="-"/>
        <a:defRPr sz="1600" b="1">
          <a:solidFill>
            <a:schemeClr val="tx1"/>
          </a:solidFill>
          <a:latin typeface="+mn-lt"/>
          <a:cs typeface="+mn-cs"/>
        </a:defRPr>
      </a:lvl7pPr>
      <a:lvl8pPr marL="6743700" indent="-28575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Char char="-"/>
        <a:defRPr sz="1600" b="1">
          <a:solidFill>
            <a:schemeClr val="tx1"/>
          </a:solidFill>
          <a:latin typeface="+mn-lt"/>
          <a:cs typeface="+mn-cs"/>
        </a:defRPr>
      </a:lvl8pPr>
      <a:lvl9pPr marL="7200900" indent="-285750" algn="l" rtl="0" eaLnBrk="1" fontAlgn="base" hangingPunct="1">
        <a:lnSpc>
          <a:spcPct val="97000"/>
        </a:lnSpc>
        <a:spcBef>
          <a:spcPct val="39000"/>
        </a:spcBef>
        <a:spcAft>
          <a:spcPct val="0"/>
        </a:spcAft>
        <a:buChar char="-"/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pos="3119" userDrawn="1">
          <p15:clr>
            <a:srgbClr val="F26B43"/>
          </p15:clr>
        </p15:guide>
        <p15:guide id="2" pos="490" userDrawn="1">
          <p15:clr>
            <a:srgbClr val="F26B43"/>
          </p15:clr>
        </p15:guide>
        <p15:guide id="3" pos="5899" userDrawn="1">
          <p15:clr>
            <a:srgbClr val="F26B43"/>
          </p15:clr>
        </p15:guide>
        <p15:guide id="4" orient="horz" pos="869" userDrawn="1">
          <p15:clr>
            <a:srgbClr val="F26B43"/>
          </p15:clr>
        </p15:guide>
        <p15:guide id="5" orient="horz" pos="3758" userDrawn="1">
          <p15:clr>
            <a:srgbClr val="F26B43"/>
          </p15:clr>
        </p15:guide>
        <p15:guide id="6" orient="horz" pos="4090" userDrawn="1">
          <p15:clr>
            <a:srgbClr val="F26B43"/>
          </p15:clr>
        </p15:guide>
        <p15:guide id="7" orient="horz" pos="1066" userDrawn="1">
          <p15:clr>
            <a:srgbClr val="F26B43"/>
          </p15:clr>
        </p15:guide>
        <p15:guide id="8" pos="2155" userDrawn="1">
          <p15:clr>
            <a:srgbClr val="FBAE40"/>
          </p15:clr>
        </p15:guide>
        <p15:guide id="9" pos="2362" userDrawn="1">
          <p15:clr>
            <a:srgbClr val="FBAE40"/>
          </p15:clr>
        </p15:guide>
        <p15:guide id="10" pos="4018" userDrawn="1">
          <p15:clr>
            <a:srgbClr val="FBAE40"/>
          </p15:clr>
        </p15:guide>
        <p15:guide id="11" pos="4234" userDrawn="1">
          <p15:clr>
            <a:srgbClr val="FBAE40"/>
          </p15:clr>
        </p15:guide>
        <p15:guide id="12" orient="horz" pos="12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youtu.be/_ubsItykqh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3.bin"/><Relationship Id="rId6" Type="http://schemas.openxmlformats.org/officeDocument/2006/relationships/hyperlink" Target="http://www.pearltrees.com/education/usage" TargetMode="External"/><Relationship Id="rId7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1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58897" name="think-cell Slide" r:id="rId4" imgW="0" imgH="0" progId="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2412" y="2925912"/>
            <a:ext cx="6934200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100584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1800" b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43044" y="2819400"/>
            <a:ext cx="7622128" cy="117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ts val="0"/>
              </a:spcAft>
            </a:pP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Démultiplier les capacités numériques des lycées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0933" y="6324600"/>
            <a:ext cx="8612384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100584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FR" sz="1600" b="0" dirty="0" smtClean="0">
                <a:solidFill>
                  <a:schemeClr val="bg1"/>
                </a:solidFill>
                <a:latin typeface="+mn-lt"/>
                <a:cs typeface="Arial"/>
              </a:rPr>
              <a:t>2020</a:t>
            </a:r>
            <a:endParaRPr lang="fr-FR" sz="1600" b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564410" y="404072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8" name="Image 9" descr="logo_education_f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94767"/>
            <a:ext cx="3268662" cy="38190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5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F7D2E5F-D3E5-49CB-910B-56051CD7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2103" y="1814285"/>
            <a:ext cx="6738250" cy="4034971"/>
          </a:xfrm>
          <a:prstGeom prst="roundRect">
            <a:avLst>
              <a:gd name="adj" fmla="val 1023"/>
            </a:avLst>
          </a:prstGeom>
          <a:solidFill>
            <a:schemeClr val="bg1"/>
          </a:solidFill>
          <a:ln w="114300" cap="rnd">
            <a:solidFill>
              <a:schemeClr val="bg1"/>
            </a:solidFill>
            <a:round/>
          </a:ln>
          <a:effectLst>
            <a:outerShdw blurRad="25400" dist="254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885642" y="984202"/>
            <a:ext cx="184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1038" y="264337"/>
            <a:ext cx="8950894" cy="738407"/>
          </a:xfrm>
        </p:spPr>
        <p:txBody>
          <a:bodyPr/>
          <a:lstStyle/>
          <a:p>
            <a:r>
              <a:rPr lang="fr-FR" dirty="0" smtClean="0"/>
              <a:t>Pearltrees Education est un</a:t>
            </a:r>
            <a:r>
              <a:rPr lang="fr-FR" dirty="0" smtClean="0"/>
              <a:t> organisateur de ressources </a:t>
            </a:r>
            <a:r>
              <a:rPr lang="fr-FR" dirty="0" smtClean="0"/>
              <a:t>collaboratif qui démultiplie les capacités numériques des lycées</a:t>
            </a:r>
            <a:endParaRPr lang="fr-FR" b="1" dirty="0"/>
          </a:p>
        </p:txBody>
      </p:sp>
      <p:sp>
        <p:nvSpPr>
          <p:cNvPr id="10" name="TextBox 4"/>
          <p:cNvSpPr txBox="1"/>
          <p:nvPr/>
        </p:nvSpPr>
        <p:spPr>
          <a:xfrm>
            <a:off x="1351078" y="6362546"/>
            <a:ext cx="783197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1400" b="0" dirty="0" smtClean="0">
                <a:solidFill>
                  <a:schemeClr val="bg1"/>
                </a:solidFill>
              </a:rPr>
              <a:t>Voir </a:t>
            </a:r>
            <a:r>
              <a:rPr lang="fr-FR" sz="1400" b="0" dirty="0" smtClean="0">
                <a:solidFill>
                  <a:schemeClr val="bg1"/>
                </a:solidFill>
              </a:rPr>
              <a:t>une courte </a:t>
            </a:r>
            <a:r>
              <a:rPr lang="fr-FR" sz="1400" b="0" dirty="0" smtClean="0">
                <a:solidFill>
                  <a:schemeClr val="bg1"/>
                </a:solidFill>
              </a:rPr>
              <a:t>démo de Pearltrees Education : </a:t>
            </a:r>
            <a:r>
              <a:rPr lang="fr-FR" sz="1400" b="0" u="sng" dirty="0" smtClean="0">
                <a:solidFill>
                  <a:schemeClr val="bg1"/>
                </a:solidFill>
                <a:hlinkClick r:id="rId3"/>
              </a:rPr>
              <a:t>https://youtu.be/_ubsItykqhw</a:t>
            </a:r>
            <a:endParaRPr lang="fr-FR" sz="1400" b="0" u="sng" dirty="0" smtClean="0">
              <a:solidFill>
                <a:schemeClr val="bg1"/>
              </a:solidFill>
            </a:endParaRPr>
          </a:p>
        </p:txBody>
      </p:sp>
      <p:sp>
        <p:nvSpPr>
          <p:cNvPr id="11" name="Right Arrow 6"/>
          <p:cNvSpPr/>
          <p:nvPr/>
        </p:nvSpPr>
        <p:spPr bwMode="auto">
          <a:xfrm>
            <a:off x="774948" y="6299692"/>
            <a:ext cx="439985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CA" b="0" smtClean="0">
              <a:solidFill>
                <a:srgbClr val="009CD4"/>
              </a:solidFill>
              <a:latin typeface="Calibri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783335" y="1313543"/>
            <a:ext cx="8200328" cy="364899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fr-FR" sz="1400" kern="0" dirty="0" smtClea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rPr>
              <a:t>U</a:t>
            </a:r>
            <a:r>
              <a:rPr lang="fr-FR" sz="1400" kern="0" dirty="0" smtClea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rPr>
              <a:t>n usage hors norme: 70% de professeurs actifs plus de 1h30 par jour!</a:t>
            </a:r>
            <a:endParaRPr lang="fr-FR" sz="1400" kern="0" dirty="0" smtClean="0">
              <a:solidFill>
                <a:schemeClr val="bg1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8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22"/>
          <p:cNvPicPr>
            <a:picLocks noChangeAspect="1"/>
          </p:cNvPicPr>
          <p:nvPr/>
        </p:nvPicPr>
        <p:blipFill rotWithShape="1">
          <a:blip r:embed="rId2"/>
          <a:srcRect l="12043" t="8674" r="11516" b="10188"/>
          <a:stretch/>
        </p:blipFill>
        <p:spPr>
          <a:xfrm>
            <a:off x="846959" y="2059690"/>
            <a:ext cx="2520919" cy="1436400"/>
          </a:xfrm>
          <a:prstGeom prst="roundRect">
            <a:avLst>
              <a:gd name="adj" fmla="val 1023"/>
            </a:avLst>
          </a:prstGeom>
          <a:solidFill>
            <a:schemeClr val="bg1"/>
          </a:solidFill>
          <a:ln w="63500" cap="rnd">
            <a:solidFill>
              <a:schemeClr val="bg1"/>
            </a:solidFill>
            <a:round/>
          </a:ln>
          <a:effectLst>
            <a:outerShdw blurRad="25400" dist="254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38" y="264337"/>
            <a:ext cx="8950894" cy="738407"/>
          </a:xfrm>
        </p:spPr>
        <p:txBody>
          <a:bodyPr/>
          <a:lstStyle/>
          <a:p>
            <a:r>
              <a:rPr lang="fr-FR" dirty="0" smtClean="0"/>
              <a:t>Tout ajouter, tout organiser et collaborer sans limite, pour numériser simplement toutes les activités pédagogiques</a:t>
            </a:r>
            <a:endParaRPr lang="fr-FR" b="1" dirty="0"/>
          </a:p>
        </p:txBody>
      </p:sp>
      <p:sp>
        <p:nvSpPr>
          <p:cNvPr id="50" name="Text Placeholder 8"/>
          <p:cNvSpPr txBox="1">
            <a:spLocks/>
          </p:cNvSpPr>
          <p:nvPr/>
        </p:nvSpPr>
        <p:spPr>
          <a:xfrm>
            <a:off x="777875" y="1301007"/>
            <a:ext cx="2652569" cy="650875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Tout ajouter</a:t>
            </a:r>
            <a:endParaRPr lang="fr-FR" dirty="0"/>
          </a:p>
        </p:txBody>
      </p:sp>
      <p:sp>
        <p:nvSpPr>
          <p:cNvPr id="51" name="Text Placeholder 9"/>
          <p:cNvSpPr txBox="1">
            <a:spLocks/>
          </p:cNvSpPr>
          <p:nvPr/>
        </p:nvSpPr>
        <p:spPr>
          <a:xfrm>
            <a:off x="3749179" y="1301007"/>
            <a:ext cx="2642393" cy="650875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Tout organiser</a:t>
            </a:r>
            <a:endParaRPr lang="fr-FR" dirty="0"/>
          </a:p>
        </p:txBody>
      </p:sp>
      <p:sp>
        <p:nvSpPr>
          <p:cNvPr id="52" name="Text Placeholder 10"/>
          <p:cNvSpPr txBox="1">
            <a:spLocks/>
          </p:cNvSpPr>
          <p:nvPr/>
        </p:nvSpPr>
        <p:spPr>
          <a:xfrm>
            <a:off x="6710307" y="1301007"/>
            <a:ext cx="2648760" cy="650875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Collaborer sans limite</a:t>
            </a:r>
            <a:endParaRPr lang="fr-FR" dirty="0"/>
          </a:p>
        </p:txBody>
      </p:sp>
      <p:pic>
        <p:nvPicPr>
          <p:cNvPr id="6" name="Image 5" descr="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-5977"/>
          <a:stretch/>
        </p:blipFill>
        <p:spPr>
          <a:xfrm>
            <a:off x="3811516" y="2062728"/>
            <a:ext cx="2543564" cy="1434852"/>
          </a:xfrm>
          <a:prstGeom prst="roundRect">
            <a:avLst>
              <a:gd name="adj" fmla="val 1023"/>
            </a:avLst>
          </a:prstGeom>
          <a:solidFill>
            <a:schemeClr val="bg1"/>
          </a:solidFill>
          <a:ln w="63500" cap="rnd">
            <a:solidFill>
              <a:schemeClr val="bg1"/>
            </a:solidFill>
            <a:round/>
          </a:ln>
          <a:effectLst>
            <a:outerShdw blurRad="25400" dist="25400" dir="540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7" name="Image 6" descr="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587" b="-8342"/>
          <a:stretch/>
        </p:blipFill>
        <p:spPr>
          <a:xfrm>
            <a:off x="6781252" y="2062728"/>
            <a:ext cx="2558083" cy="1434852"/>
          </a:xfrm>
          <a:prstGeom prst="roundRect">
            <a:avLst>
              <a:gd name="adj" fmla="val 1023"/>
            </a:avLst>
          </a:prstGeom>
          <a:solidFill>
            <a:schemeClr val="bg1"/>
          </a:solidFill>
          <a:ln w="63500" cap="rnd">
            <a:solidFill>
              <a:schemeClr val="bg1"/>
            </a:solidFill>
            <a:round/>
          </a:ln>
          <a:effectLst>
            <a:outerShdw blurRad="25400" dist="254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33" name="Text Placeholder 2"/>
          <p:cNvSpPr txBox="1">
            <a:spLocks/>
          </p:cNvSpPr>
          <p:nvPr/>
        </p:nvSpPr>
        <p:spPr>
          <a:xfrm>
            <a:off x="6720838" y="3810000"/>
            <a:ext cx="2643825" cy="2155825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355600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•"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2pPr>
            <a:lvl3pPr marL="720725" indent="-365125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3pPr>
            <a:lvl4pPr marL="1076325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277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4pPr>
            <a:lvl5pPr marL="1430338" indent="-354013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5pPr>
            <a:lvl6pPr marL="58293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62865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67437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72009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300" dirty="0" smtClean="0"/>
              <a:t>Communiquer par message ou par flux, par individu ou par groupe partagé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300" dirty="0" smtClean="0"/>
              <a:t>Filtrer les fils d’information par professeur, par classe, par sujet ou par établissement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300" dirty="0" smtClean="0"/>
              <a:t>Contrôler facilement les droits, les historiques et les niveaux de confidentialité</a:t>
            </a:r>
            <a:endParaRPr lang="fr-FR" sz="1300" dirty="0"/>
          </a:p>
        </p:txBody>
      </p:sp>
      <p:sp>
        <p:nvSpPr>
          <p:cNvPr id="34" name="Text Placeholder 4"/>
          <p:cNvSpPr txBox="1">
            <a:spLocks/>
          </p:cNvSpPr>
          <p:nvPr/>
        </p:nvSpPr>
        <p:spPr>
          <a:xfrm>
            <a:off x="3749039" y="3810000"/>
            <a:ext cx="2628901" cy="25908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355600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•"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2pPr>
            <a:lvl3pPr marL="720725" indent="-365125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3pPr>
            <a:lvl4pPr marL="1076325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277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4pPr>
            <a:lvl5pPr marL="1430338" indent="-354013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5pPr>
            <a:lvl6pPr marL="58293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62865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67437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72009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Organiser toutes les ressources de manière visuelle et intuitive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Construire des cours ou des exercices, </a:t>
            </a:r>
            <a:r>
              <a:rPr lang="fr-FR" sz="1300" dirty="0" smtClean="0"/>
              <a:t>personnaliser, mélanger, accompagner, raconter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Modifier, compléter et éditer en temps réel, seul ou à plusieurs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Tout retrouver immédiatement par recherche ou suggestion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786691" y="3810000"/>
            <a:ext cx="2642309" cy="2155825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355600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•"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2pPr>
            <a:lvl3pPr marL="720725" indent="-365125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3pPr>
            <a:lvl4pPr marL="1076325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277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4pPr>
            <a:lvl5pPr marL="1430338" indent="-354013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5pPr>
            <a:lvl6pPr marL="58293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62865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67437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72009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Ajouter tous les types de ressources: pages Web, documents, photos, vidéos, messages, textes…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Les collecter depuis tous les supports: navigateur, </a:t>
            </a:r>
            <a:r>
              <a:rPr lang="fr-FR" sz="1300" dirty="0" err="1" smtClean="0"/>
              <a:t>dekstop</a:t>
            </a:r>
            <a:r>
              <a:rPr lang="fr-FR" sz="1300" dirty="0" smtClean="0"/>
              <a:t>, applications,…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Sans limite technique: 1T° de stockage, synchronisé en temps réel, en ligne et hors ligne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</p:txBody>
      </p:sp>
      <p:cxnSp>
        <p:nvCxnSpPr>
          <p:cNvPr id="23" name="Connecteur droit 24"/>
          <p:cNvCxnSpPr/>
          <p:nvPr/>
        </p:nvCxnSpPr>
        <p:spPr>
          <a:xfrm>
            <a:off x="781685" y="1693296"/>
            <a:ext cx="263754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4"/>
          <p:cNvCxnSpPr/>
          <p:nvPr/>
        </p:nvCxnSpPr>
        <p:spPr>
          <a:xfrm>
            <a:off x="3751603" y="1693296"/>
            <a:ext cx="263754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721520" y="1693296"/>
            <a:ext cx="263754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0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38" y="264337"/>
            <a:ext cx="8950894" cy="738407"/>
          </a:xfrm>
        </p:spPr>
        <p:txBody>
          <a:bodyPr/>
          <a:lstStyle/>
          <a:p>
            <a:r>
              <a:rPr lang="fr-FR" dirty="0" smtClean="0"/>
              <a:t>En classe ou</a:t>
            </a:r>
            <a:r>
              <a:rPr lang="fr-FR" dirty="0" smtClean="0"/>
              <a:t> à </a:t>
            </a:r>
            <a:r>
              <a:rPr lang="fr-FR" dirty="0" smtClean="0"/>
              <a:t>distance: un</a:t>
            </a:r>
            <a:r>
              <a:rPr lang="fr-FR" dirty="0" smtClean="0"/>
              <a:t> usage immédiat</a:t>
            </a:r>
            <a:r>
              <a:rPr lang="fr-FR" dirty="0" smtClean="0"/>
              <a:t>,</a:t>
            </a:r>
            <a:r>
              <a:rPr lang="fr-FR" dirty="0" smtClean="0"/>
              <a:t> une technologie robuste </a:t>
            </a:r>
            <a:r>
              <a:rPr lang="fr-FR" dirty="0" smtClean="0"/>
              <a:t>et</a:t>
            </a:r>
            <a:r>
              <a:rPr lang="fr-FR" dirty="0" smtClean="0"/>
              <a:t> une gestion des données totalement fiable</a:t>
            </a:r>
            <a:endParaRPr lang="fr-FR" b="1" dirty="0"/>
          </a:p>
        </p:txBody>
      </p:sp>
      <p:sp>
        <p:nvSpPr>
          <p:cNvPr id="45" name="Text Placeholder 4"/>
          <p:cNvSpPr txBox="1">
            <a:spLocks/>
          </p:cNvSpPr>
          <p:nvPr/>
        </p:nvSpPr>
        <p:spPr>
          <a:xfrm>
            <a:off x="6720516" y="3816666"/>
            <a:ext cx="2667324" cy="214915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355600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•"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2pPr>
            <a:lvl3pPr marL="720725" indent="-365125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3pPr>
            <a:lvl4pPr marL="1076325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277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4pPr>
            <a:lvl5pPr marL="1430338" indent="-354013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5pPr>
            <a:lvl6pPr marL="58293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62865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67437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72009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300" dirty="0" smtClean="0"/>
              <a:t>Une adaptation complète au cadre de confiance du numérique éducatif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Société française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Hébergement en France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Partenaire GAR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Conforme au RGPD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endParaRPr lang="fr-FR" sz="1300" dirty="0" smtClean="0"/>
          </a:p>
          <a:p>
            <a:pPr>
              <a:spcAft>
                <a:spcPts val="600"/>
              </a:spcAft>
            </a:pPr>
            <a:endParaRPr lang="fr-FR" sz="1300" dirty="0"/>
          </a:p>
        </p:txBody>
      </p:sp>
      <p:sp>
        <p:nvSpPr>
          <p:cNvPr id="46" name="Text Placeholder 6"/>
          <p:cNvSpPr txBox="1">
            <a:spLocks/>
          </p:cNvSpPr>
          <p:nvPr/>
        </p:nvSpPr>
        <p:spPr>
          <a:xfrm>
            <a:off x="786691" y="3816666"/>
            <a:ext cx="2642309" cy="214915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355600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•"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2pPr>
            <a:lvl3pPr marL="720725" indent="-365125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3pPr>
            <a:lvl4pPr marL="1076325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277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4pPr>
            <a:lvl5pPr marL="1430338" indent="-354013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5pPr>
            <a:lvl6pPr marL="58293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62865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67437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72009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/>
              <a:t>Un service Cloud intégral qui garantit un usage immédiat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Pas d‘installation préalable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Une prise en main instantanée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Un accompagnement permanent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Un suivi personnalisé des usages dans chaque lycée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300" dirty="0" smtClean="0"/>
          </a:p>
        </p:txBody>
      </p:sp>
      <p:sp>
        <p:nvSpPr>
          <p:cNvPr id="50" name="Text Placeholder 8"/>
          <p:cNvSpPr txBox="1">
            <a:spLocks/>
          </p:cNvSpPr>
          <p:nvPr/>
        </p:nvSpPr>
        <p:spPr>
          <a:xfrm>
            <a:off x="786485" y="1299865"/>
            <a:ext cx="2635169" cy="650875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Immédiat</a:t>
            </a:r>
          </a:p>
        </p:txBody>
      </p:sp>
      <p:sp>
        <p:nvSpPr>
          <p:cNvPr id="51" name="Text Placeholder 9"/>
          <p:cNvSpPr txBox="1">
            <a:spLocks/>
          </p:cNvSpPr>
          <p:nvPr/>
        </p:nvSpPr>
        <p:spPr>
          <a:xfrm>
            <a:off x="3722305" y="1299865"/>
            <a:ext cx="2643985" cy="650875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Robuste</a:t>
            </a:r>
            <a:endParaRPr lang="fr-FR" dirty="0"/>
          </a:p>
        </p:txBody>
      </p:sp>
      <p:sp>
        <p:nvSpPr>
          <p:cNvPr id="52" name="Text Placeholder 10"/>
          <p:cNvSpPr txBox="1">
            <a:spLocks/>
          </p:cNvSpPr>
          <p:nvPr/>
        </p:nvSpPr>
        <p:spPr>
          <a:xfrm>
            <a:off x="6705600" y="1310640"/>
            <a:ext cx="2667000" cy="56995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Fiable</a:t>
            </a:r>
            <a:endParaRPr lang="fr-FR" dirty="0"/>
          </a:p>
        </p:txBody>
      </p:sp>
      <p:cxnSp>
        <p:nvCxnSpPr>
          <p:cNvPr id="12" name="Connecteur droit 24"/>
          <p:cNvCxnSpPr/>
          <p:nvPr/>
        </p:nvCxnSpPr>
        <p:spPr>
          <a:xfrm>
            <a:off x="781685" y="1693296"/>
            <a:ext cx="263754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4"/>
          <p:cNvCxnSpPr/>
          <p:nvPr/>
        </p:nvCxnSpPr>
        <p:spPr>
          <a:xfrm>
            <a:off x="3751603" y="1693296"/>
            <a:ext cx="263754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24"/>
          <p:cNvCxnSpPr/>
          <p:nvPr/>
        </p:nvCxnSpPr>
        <p:spPr>
          <a:xfrm>
            <a:off x="6721520" y="1693296"/>
            <a:ext cx="263754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3749040" y="3816666"/>
            <a:ext cx="2659380" cy="214915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  <a:lvl2pPr marL="355600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•"/>
              <a:tabLst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2pPr>
            <a:lvl3pPr marL="720725" indent="-365125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3pPr>
            <a:lvl4pPr marL="1076325" indent="-35560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277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4pPr>
            <a:lvl5pPr marL="1430338" indent="-354013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5pPr>
            <a:lvl6pPr marL="58293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62865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67437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7200900" indent="-285750" algn="l" rtl="0" eaLnBrk="1" fontAlgn="base" hangingPunct="1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Char char="-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300" dirty="0" smtClean="0"/>
              <a:t>La technologie d’une plateforme grand public utilisée par 5 millions de personnes dans le monde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99,99% de disponibilité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Adapté à toutes les configurations réseau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 En version Web, téléphone et tablette, pour iPhone et </a:t>
            </a:r>
            <a:r>
              <a:rPr lang="fr-FR" sz="1300" dirty="0" err="1" smtClean="0"/>
              <a:t>Android</a:t>
            </a:r>
            <a:endParaRPr lang="fr-FR" sz="1300" dirty="0" smtClean="0"/>
          </a:p>
        </p:txBody>
      </p:sp>
      <p:pic>
        <p:nvPicPr>
          <p:cNvPr id="6" name="Image 5" descr="Sans tit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7620" y="1931668"/>
            <a:ext cx="1664208" cy="1664208"/>
          </a:xfrm>
          <a:prstGeom prst="rect">
            <a:avLst/>
          </a:prstGeom>
        </p:spPr>
      </p:pic>
      <p:pic>
        <p:nvPicPr>
          <p:cNvPr id="2" name="Image 1" descr="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993"/>
          <a:stretch/>
        </p:blipFill>
        <p:spPr>
          <a:xfrm>
            <a:off x="6720516" y="1977028"/>
            <a:ext cx="2621604" cy="1702496"/>
          </a:xfrm>
          <a:prstGeom prst="rect">
            <a:avLst/>
          </a:prstGeom>
        </p:spPr>
      </p:pic>
      <p:pic>
        <p:nvPicPr>
          <p:cNvPr id="16" name="Image 15" descr="enterprise_plug_and_play_lef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26468" y="1844824"/>
            <a:ext cx="1636712" cy="174589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9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34466" name="Diapositive think-cell" r:id="rId5" imgW="6350000" imgH="6350000" progId="">
              <p:embed/>
            </p:oleObj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5128381" y="1922350"/>
            <a:ext cx="4040686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b="0" dirty="0" smtClean="0">
                <a:solidFill>
                  <a:schemeClr val="bg1"/>
                </a:solidFill>
              </a:rPr>
              <a:t>Plus de 70% des professeurs et élèves actifs mensuellement dans chaque établissement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fr-FR" sz="1400" b="0" dirty="0" smtClean="0">
                <a:solidFill>
                  <a:schemeClr val="bg1"/>
                </a:solidFill>
              </a:rPr>
              <a:t> Plus de 1h30 d’usage par jour ouvré en enseignement</a:t>
            </a:r>
            <a:r>
              <a:rPr lang="fr-FR" sz="1400" b="0" dirty="0" smtClean="0">
                <a:solidFill>
                  <a:schemeClr val="bg1"/>
                </a:solidFill>
              </a:rPr>
              <a:t> dans les </a:t>
            </a:r>
            <a:r>
              <a:rPr lang="fr-FR" sz="1400" b="0" dirty="0" smtClean="0">
                <a:solidFill>
                  <a:schemeClr val="bg1"/>
                </a:solidFill>
              </a:rPr>
              <a:t>lycées</a:t>
            </a:r>
            <a:endParaRPr lang="fr-FR" sz="1400" b="0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fr-FR" sz="1400" b="0" dirty="0" smtClean="0">
                <a:solidFill>
                  <a:schemeClr val="bg1"/>
                </a:solidFill>
              </a:rPr>
              <a:t> Plus de 2h30 d’usage par jour ouvré en enseignement à distance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fr-FR" sz="1400" b="0" dirty="0" smtClean="0">
                <a:solidFill>
                  <a:schemeClr val="bg1"/>
                </a:solidFill>
              </a:rPr>
              <a:t> 10 000 ressources ajoutées / an / établissement en moyenne et plus de 30 000 à maturité.</a:t>
            </a:r>
          </a:p>
          <a:p>
            <a:pPr>
              <a:spcAft>
                <a:spcPts val="1200"/>
              </a:spcAft>
            </a:pPr>
            <a:r>
              <a:rPr lang="fr-FR" sz="1400" b="0" dirty="0" smtClean="0">
                <a:solidFill>
                  <a:schemeClr val="bg1"/>
                </a:solidFill>
              </a:rPr>
              <a:t>L’enseignement </a:t>
            </a:r>
            <a:r>
              <a:rPr lang="fr-FR" sz="1400" b="0" dirty="0" smtClean="0">
                <a:solidFill>
                  <a:schemeClr val="bg1"/>
                </a:solidFill>
              </a:rPr>
              <a:t>à distance</a:t>
            </a:r>
            <a:r>
              <a:rPr lang="fr-FR" sz="1400" b="0" dirty="0" smtClean="0">
                <a:solidFill>
                  <a:schemeClr val="bg1"/>
                </a:solidFill>
              </a:rPr>
              <a:t> est un prolongement </a:t>
            </a:r>
            <a:r>
              <a:rPr lang="fr-FR" sz="1400" b="0" dirty="0" smtClean="0">
                <a:solidFill>
                  <a:schemeClr val="bg1"/>
                </a:solidFill>
              </a:rPr>
              <a:t>naturel de l’usage</a:t>
            </a:r>
            <a:r>
              <a:rPr lang="fr-FR" sz="1400" b="0" dirty="0" smtClean="0">
                <a:solidFill>
                  <a:schemeClr val="bg1"/>
                </a:solidFill>
              </a:rPr>
              <a:t> dans les lycées</a:t>
            </a:r>
          </a:p>
          <a:p>
            <a:pPr marL="457200" lvl="2">
              <a:spcAft>
                <a:spcPts val="1200"/>
              </a:spcAft>
              <a:buFont typeface="Arial"/>
              <a:buChar char="•"/>
            </a:pPr>
            <a:r>
              <a:rPr lang="fr-FR" sz="1400" b="0" dirty="0" smtClean="0">
                <a:solidFill>
                  <a:schemeClr val="bg1"/>
                </a:solidFill>
              </a:rPr>
              <a:t> Une transition</a:t>
            </a:r>
            <a:r>
              <a:rPr lang="fr-FR" sz="1400" b="0" dirty="0" smtClean="0">
                <a:solidFill>
                  <a:schemeClr val="bg1"/>
                </a:solidFill>
              </a:rPr>
              <a:t> immédiate</a:t>
            </a:r>
          </a:p>
          <a:p>
            <a:pPr marL="457200" lvl="2">
              <a:spcAft>
                <a:spcPts val="1200"/>
              </a:spcAft>
              <a:buFont typeface="Arial"/>
              <a:buChar char="•"/>
            </a:pPr>
            <a:r>
              <a:rPr lang="fr-FR" sz="1400" b="0" dirty="0" smtClean="0">
                <a:solidFill>
                  <a:schemeClr val="bg1"/>
                </a:solidFill>
              </a:rPr>
              <a:t> Un accompagnement adapté </a:t>
            </a:r>
          </a:p>
          <a:p>
            <a:pPr>
              <a:spcAft>
                <a:spcPts val="1200"/>
              </a:spcAft>
            </a:pPr>
            <a:endParaRPr lang="fr-FR" sz="1400" b="0" dirty="0">
              <a:solidFill>
                <a:schemeClr val="bg1"/>
              </a:solidFill>
            </a:endParaRPr>
          </a:p>
        </p:txBody>
      </p:sp>
      <p:sp>
        <p:nvSpPr>
          <p:cNvPr id="9" name="ZoneTexte 1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id="{A6209FD3-47C9-4280-AC6A-52267D800D7C}"/>
              </a:ext>
            </a:extLst>
          </p:cNvPr>
          <p:cNvSpPr txBox="1"/>
          <p:nvPr/>
        </p:nvSpPr>
        <p:spPr>
          <a:xfrm>
            <a:off x="5136995" y="1312785"/>
            <a:ext cx="4032072" cy="685341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Une utilisation massive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id="{82B8E25F-D6BC-4BA1-B6E5-59D6F5FFCF71}"/>
              </a:ext>
            </a:extLst>
          </p:cNvPr>
          <p:cNvSpPr txBox="1"/>
          <p:nvPr/>
        </p:nvSpPr>
        <p:spPr>
          <a:xfrm>
            <a:off x="791369" y="1304547"/>
            <a:ext cx="4016027" cy="693579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ctr">
              <a:spcBef>
                <a:spcPts val="0"/>
              </a:spcBef>
              <a:defRPr sz="1400" kern="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</a:lstStyle>
          <a:p>
            <a:r>
              <a:rPr lang="fr-FR" dirty="0" smtClean="0"/>
              <a:t>Près de 500 établissements en France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681038" y="264337"/>
            <a:ext cx="8950894" cy="738407"/>
          </a:xfrm>
        </p:spPr>
        <p:txBody>
          <a:bodyPr/>
          <a:lstStyle/>
          <a:p>
            <a:pPr algn="l"/>
            <a:r>
              <a:rPr lang="fr-FR" b="1" dirty="0" smtClean="0"/>
              <a:t>Un</a:t>
            </a:r>
            <a:r>
              <a:rPr lang="fr-FR" dirty="0" smtClean="0"/>
              <a:t>e utilisation massive </a:t>
            </a:r>
            <a:r>
              <a:rPr lang="fr-FR" b="1" dirty="0" smtClean="0"/>
              <a:t>dans </a:t>
            </a:r>
            <a:r>
              <a:rPr lang="fr-FR" dirty="0" smtClean="0"/>
              <a:t>près de 500</a:t>
            </a:r>
            <a:r>
              <a:rPr lang="fr-FR" b="1" dirty="0" smtClean="0"/>
              <a:t> établissements en France pour une continuité pédagogique assurée</a:t>
            </a:r>
            <a:endParaRPr lang="fr-FR" b="1" dirty="0"/>
          </a:p>
        </p:txBody>
      </p:sp>
      <p:sp>
        <p:nvSpPr>
          <p:cNvPr id="18" name="TextBox 4"/>
          <p:cNvSpPr txBox="1"/>
          <p:nvPr/>
        </p:nvSpPr>
        <p:spPr>
          <a:xfrm>
            <a:off x="1214123" y="6327239"/>
            <a:ext cx="8390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bg1"/>
                </a:solidFill>
              </a:rPr>
              <a:t>Voir les statistiques en temps réel de chaque établissement sur </a:t>
            </a:r>
            <a:r>
              <a:rPr lang="fr-FR" sz="1400" b="0" dirty="0" smtClean="0">
                <a:solidFill>
                  <a:schemeClr val="bg1"/>
                </a:solidFill>
                <a:hlinkClick r:id="rId6"/>
              </a:rPr>
              <a:t>www.pearltrees.com/education/usage</a:t>
            </a:r>
            <a:endParaRPr lang="fr-FR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21" name="Connecteur droit 24"/>
          <p:cNvCxnSpPr/>
          <p:nvPr/>
        </p:nvCxnSpPr>
        <p:spPr>
          <a:xfrm>
            <a:off x="781685" y="1693296"/>
            <a:ext cx="4025711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4"/>
          <p:cNvCxnSpPr/>
          <p:nvPr/>
        </p:nvCxnSpPr>
        <p:spPr>
          <a:xfrm>
            <a:off x="5143355" y="1693296"/>
            <a:ext cx="4025711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4579" t="4519" r="6853" b="2956"/>
          <a:stretch/>
        </p:blipFill>
        <p:spPr>
          <a:xfrm>
            <a:off x="843881" y="2003182"/>
            <a:ext cx="3925828" cy="3517557"/>
          </a:xfrm>
          <a:prstGeom prst="roundRect">
            <a:avLst>
              <a:gd name="adj" fmla="val 1023"/>
            </a:avLst>
          </a:prstGeom>
          <a:solidFill>
            <a:schemeClr val="bg1"/>
          </a:solidFill>
          <a:ln w="63500" cap="rnd">
            <a:solidFill>
              <a:schemeClr val="bg1"/>
            </a:solidFill>
            <a:round/>
          </a:ln>
          <a:effectLst>
            <a:outerShdw blurRad="25400" dist="254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6" name="Right Arrow 6"/>
          <p:cNvSpPr/>
          <p:nvPr/>
        </p:nvSpPr>
        <p:spPr bwMode="auto">
          <a:xfrm>
            <a:off x="774948" y="6299692"/>
            <a:ext cx="439985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CA" b="0" smtClean="0">
              <a:solidFill>
                <a:srgbClr val="009CD4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88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3.08310713910000040000E+000&quot;&gt;&lt;m_ppcolschidx val=&quot;0&quot;/&gt;&lt;m_rgb r=&quot;7&quot; g=&quot;ac&quot; b=&quot;fc&quot;/&gt;&lt;/elem&gt;&lt;elem m_fUsage=&quot;1.89999999999999990000E+000&quot;&gt;&lt;m_ppcolschidx val=&quot;0&quot;/&gt;&lt;m_rgb r=&quot;18&quot; g=&quot;b1&quot; b=&quot;fc&quot;/&gt;&lt;/elem&gt;&lt;elem m_fUsage=&quot;1.87878690000000040000E+000&quot;&gt;&lt;m_ppcolschidx val=&quot;0&quot;/&gt;&lt;m_rgb r=&quot;ca&quot; g=&quot;ff&quot; b=&quot;f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94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heme/theme1.xml><?xml version="1.0" encoding="utf-8"?>
<a:theme xmlns:a="http://schemas.openxmlformats.org/drawingml/2006/main" name="Pearltrees">
  <a:themeElements>
    <a:clrScheme name="Custom 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5E3FF"/>
      </a:accent1>
      <a:accent2>
        <a:srgbClr val="FFB7B7"/>
      </a:accent2>
      <a:accent3>
        <a:srgbClr val="C5F1D6"/>
      </a:accent3>
      <a:accent4>
        <a:srgbClr val="FFEEB7"/>
      </a:accent4>
      <a:accent5>
        <a:srgbClr val="FFD1FF"/>
      </a:accent5>
      <a:accent6>
        <a:srgbClr val="CAC6FE"/>
      </a:accent6>
      <a:hlink>
        <a:srgbClr val="FFFFFF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12700" dist="19050" dir="2700000" algn="tl" rotWithShape="0">
            <a:srgbClr val="000000">
              <a:alpha val="43000"/>
            </a:srgbClr>
          </a:outerShdw>
        </a:effec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CC"/>
        </a:accent1>
        <a:accent2>
          <a:srgbClr val="CBD478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8C06C"/>
        </a:accent6>
        <a:hlink>
          <a:srgbClr val="00582C"/>
        </a:hlink>
        <a:folHlink>
          <a:srgbClr val="6696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BDB779"/>
        </a:lt1>
        <a:dk2>
          <a:srgbClr val="000000"/>
        </a:dk2>
        <a:lt2>
          <a:srgbClr val="FFFFCC"/>
        </a:lt2>
        <a:accent1>
          <a:srgbClr val="FFFFCC"/>
        </a:accent1>
        <a:accent2>
          <a:srgbClr val="CBD478"/>
        </a:accent2>
        <a:accent3>
          <a:srgbClr val="DBD8BE"/>
        </a:accent3>
        <a:accent4>
          <a:srgbClr val="000000"/>
        </a:accent4>
        <a:accent5>
          <a:srgbClr val="FFFFE2"/>
        </a:accent5>
        <a:accent6>
          <a:srgbClr val="B8C06C"/>
        </a:accent6>
        <a:hlink>
          <a:srgbClr val="00582C"/>
        </a:hlink>
        <a:folHlink>
          <a:srgbClr val="6696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a="http://schemas.openxmlformats.org/drawingml/2006/main" xmlns="" name="Presentation1" id="{DFE82850-492D-4A8E-BD3D-52DDA484623D}" vid="{0A5482BF-044D-4EEE-A684-6491E798111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777777"/>
      </a:accent2>
      <a:accent3>
        <a:srgbClr val="FFFFFF"/>
      </a:accent3>
      <a:accent4>
        <a:srgbClr val="000000"/>
      </a:accent4>
      <a:accent5>
        <a:srgbClr val="FFFFFF"/>
      </a:accent5>
      <a:accent6>
        <a:srgbClr val="6B6B6B"/>
      </a:accent6>
      <a:hlink>
        <a:srgbClr val="969696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communication - 2015-01-06</Template>
  <TotalTime>0</TotalTime>
  <Pages>15</Pages>
  <Words>452</Words>
  <Application>Microsoft Office PowerPoint</Application>
  <PresentationFormat>Personnalisé</PresentationFormat>
  <Paragraphs>55</Paragraphs>
  <Slides>5</Slides>
  <Notes>2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Pearltrees</vt:lpstr>
      <vt:lpstr>think-cell Slide</vt:lpstr>
      <vt:lpstr>Diapositive think-cell</vt:lpstr>
      <vt:lpstr>Diapositive 0</vt:lpstr>
      <vt:lpstr>Pearltrees Education est un organisateur de ressources collaboratif qui démultiplie les capacités numériques des lycées</vt:lpstr>
      <vt:lpstr>Tout ajouter, tout organiser et collaborer sans limite, pour numériser simplement toutes les activités pédagogiques</vt:lpstr>
      <vt:lpstr>En classe ou à distance: un usage immédiat, une technologie robuste et une gestion des données totalement fiable</vt:lpstr>
      <vt:lpstr>Une utilisation massive dans près de 500 établissements en France pour une continuité pédagogique assurée</vt:lpstr>
    </vt:vector>
  </TitlesOfParts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2020-03-25T16:32:43Z</dcterms:created>
  <dcterms:modified xsi:type="dcterms:W3CDTF">2020-03-26T18:18:17Z</dcterms:modified>
</cp:coreProperties>
</file>